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88" r:id="rId2"/>
    <p:sldId id="278" r:id="rId3"/>
    <p:sldId id="314" r:id="rId4"/>
    <p:sldId id="343" r:id="rId5"/>
    <p:sldId id="344" r:id="rId6"/>
    <p:sldId id="345" r:id="rId7"/>
    <p:sldId id="346" r:id="rId8"/>
    <p:sldId id="347" r:id="rId9"/>
    <p:sldId id="348" r:id="rId10"/>
    <p:sldId id="349" r:id="rId11"/>
    <p:sldId id="350" r:id="rId12"/>
    <p:sldId id="351" r:id="rId13"/>
    <p:sldId id="352" r:id="rId14"/>
    <p:sldId id="353" r:id="rId15"/>
    <p:sldId id="356" r:id="rId16"/>
    <p:sldId id="272" r:id="rId17"/>
    <p:sldId id="357" r:id="rId18"/>
    <p:sldId id="358" r:id="rId19"/>
    <p:sldId id="359" r:id="rId20"/>
    <p:sldId id="360" r:id="rId21"/>
    <p:sldId id="354" r:id="rId22"/>
    <p:sldId id="355" r:id="rId23"/>
    <p:sldId id="339" r:id="rId24"/>
    <p:sldId id="340" r:id="rId25"/>
    <p:sldId id="361" r:id="rId26"/>
    <p:sldId id="319" r:id="rId27"/>
    <p:sldId id="332" r:id="rId28"/>
    <p:sldId id="335" r:id="rId29"/>
    <p:sldId id="336" r:id="rId30"/>
    <p:sldId id="337" r:id="rId31"/>
    <p:sldId id="338" r:id="rId32"/>
    <p:sldId id="341" r:id="rId33"/>
    <p:sldId id="342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80654" autoAdjust="0"/>
  </p:normalViewPr>
  <p:slideViewPr>
    <p:cSldViewPr snapToGrid="0">
      <p:cViewPr>
        <p:scale>
          <a:sx n="75" d="100"/>
          <a:sy n="75" d="100"/>
        </p:scale>
        <p:origin x="725" y="-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7E1C11-2BB0-4EE8-B097-36F1D077CA24}" type="datetimeFigureOut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7691FB-97FC-4C4B-9363-43FE03E260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594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解耦表示空间</a:t>
            </a:r>
            <a:r>
              <a:rPr lang="zh-CN" altLang="en-US" dirty="0"/>
              <a:t>：</a:t>
            </a:r>
            <a:r>
              <a:rPr lang="en-US" altLang="zh-CN" dirty="0"/>
              <a:t>Q</a:t>
            </a:r>
            <a:r>
              <a:rPr lang="zh-CN" altLang="en-US" dirty="0"/>
              <a:t>、</a:t>
            </a:r>
            <a:r>
              <a:rPr lang="en-US" altLang="zh-CN" dirty="0"/>
              <a:t>K</a:t>
            </a:r>
            <a:r>
              <a:rPr lang="zh-CN" altLang="en-US" dirty="0"/>
              <a:t>、</a:t>
            </a:r>
            <a:r>
              <a:rPr lang="en-US" altLang="zh-CN" dirty="0"/>
              <a:t>V </a:t>
            </a:r>
            <a:r>
              <a:rPr lang="zh-CN" altLang="en-US" dirty="0"/>
              <a:t>的作用不同。</a:t>
            </a:r>
            <a:r>
              <a:rPr lang="en-US" altLang="zh-CN" b="1" dirty="0"/>
              <a:t>Q </a:t>
            </a:r>
            <a:r>
              <a:rPr lang="zh-CN" altLang="en-US" b="1" dirty="0"/>
              <a:t>是 “查询”，代表当前位置需要关注什么</a:t>
            </a:r>
            <a:r>
              <a:rPr lang="zh-CN" altLang="en-US" dirty="0"/>
              <a:t>；</a:t>
            </a:r>
            <a:r>
              <a:rPr lang="en-US" altLang="zh-CN" b="1" dirty="0"/>
              <a:t>K </a:t>
            </a:r>
            <a:r>
              <a:rPr lang="zh-CN" altLang="en-US" b="1" dirty="0"/>
              <a:t>是 “键”，代表其他位置能提供什么信息</a:t>
            </a:r>
            <a:r>
              <a:rPr lang="zh-CN" altLang="en-US" dirty="0"/>
              <a:t>；</a:t>
            </a:r>
            <a:r>
              <a:rPr lang="en-US" altLang="zh-CN" b="1" dirty="0"/>
              <a:t>V </a:t>
            </a:r>
            <a:r>
              <a:rPr lang="zh-CN" altLang="en-US" b="1" dirty="0"/>
              <a:t>是 “值”</a:t>
            </a:r>
            <a:r>
              <a:rPr lang="zh-CN" altLang="en-US" dirty="0"/>
              <a:t>，代表其他位置的实际信息。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为什么这个位置的 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Attention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Encoder-Decoder Attention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）的 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 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来自 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decoder 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 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hidden states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 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 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来自 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 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最后一层的 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hidden states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。这个设计的底层原因其实是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序列到序列（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Seq2Seq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）任务的本质需求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</a:p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对齐（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Alignment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）需求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：在机器翻译等 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Seq2Seq 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任务中，生成目标语言的每个词时，需要知道源语言中哪些词是相关的。比如翻译 “我爱中国” 成 “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love China”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，生成 “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China” 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的时候，需要关注源语言的 “中国”。这里的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 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decoder 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当前的隐藏状态（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代表当前生成的目标词的上下文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 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 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 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的隐藏状态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（代表源语言的上下文表示）。这样，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Attention 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计算的就是 “当前目标词需要关注源语言中的哪些词”，也就是源语言和目标语言之间的对齐关系。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信息传递机制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 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负责把源语言的信息编码成上下文表示，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Decoder 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需要利用这些信息来生成目标语言。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通过让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 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来自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decoder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 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 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来自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，这个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Attention 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层就成了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 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Decoder 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之间的信息桥梁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Decoder 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的每个位置都可以通过这个机制，从 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 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的所有位置中提取相关信息，指导目标语言的生成。</a:t>
            </a:r>
          </a:p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生成式任务的特性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Decoder 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是自回归生成的，每个位置的生成依赖于之前生成的词（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Masked Multi-Head Attention 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处理这个），同时也依赖于源语言的信息（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Encoder-Decoder Attention 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处理这个）。所以 </a:t>
            </a:r>
            <a:r>
              <a:rPr lang="en-US" altLang="zh-CN" sz="1200" b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Q </a:t>
            </a:r>
            <a:r>
              <a:rPr lang="zh-CN" altLang="en-US" sz="1200" b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来自 </a:t>
            </a:r>
            <a:r>
              <a:rPr lang="en-US" altLang="zh-CN" sz="1200" b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decoder </a:t>
            </a:r>
            <a:r>
              <a:rPr lang="zh-CN" altLang="en-US" sz="1200" b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的当前状态，代表 “我现在要生成下一个词，需要查询什么信息”，而 </a:t>
            </a:r>
            <a:r>
              <a:rPr lang="en-US" altLang="zh-CN" sz="1200" b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K </a:t>
            </a:r>
            <a:r>
              <a:rPr lang="zh-CN" altLang="en-US" sz="1200" b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-US" altLang="zh-CN" sz="1200" b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V </a:t>
            </a:r>
            <a:r>
              <a:rPr lang="zh-CN" altLang="en-US" sz="1200" b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来自 </a:t>
            </a:r>
            <a:r>
              <a:rPr lang="en-US" altLang="zh-CN" sz="1200" b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zh-CN" altLang="en-US" sz="1200" b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，代表 “源语言里有哪些信息可以提供”。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7691FB-97FC-4C4B-9363-43FE03E260D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628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7691FB-97FC-4C4B-9363-43FE03E260D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0501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(96 * 128) * (96 * 128)  *3</a:t>
            </a:r>
          </a:p>
          <a:p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亿 </a:t>
            </a:r>
            <a:r>
              <a:rPr lang="en-US" altLang="zh-CN" dirty="0"/>
              <a:t>* 96 =</a:t>
            </a:r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7691FB-97FC-4C4B-9363-43FE03E260D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266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7691FB-97FC-4C4B-9363-43FE03E260D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735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F325-99DE-83CB-AF68-3D72472228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DD4443-0C21-EC39-7828-0D43340AA0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A2988-6574-998E-F8B9-4CC013192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4A459-3EC5-9F8B-F821-050954AD6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FF140-5889-E767-37B3-0B3E851AF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464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9FD03-64A7-4F3E-3F04-369502582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8A219C-29DE-03A4-5207-B49FCB9049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B3DC8-C282-2FE8-4888-32BB3A423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DD4BD-6A38-6CBE-1B43-85EDF5D85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CFB17-B704-4525-1DD0-87B649BB5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610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D32BCF-F35E-DE1E-A8BA-2096C6B7E5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DF5459-EA35-854A-162F-C0F1D77920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AC9B0-5CE2-1E53-3BE4-A5A9CDA44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52AD1-14D1-DCC0-1A51-28824AA47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83601-B2C3-3F45-3A01-173400B9C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621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DA677-420C-C48D-2C6A-D2D0C4194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84F9B-B8F0-D044-FDCF-72E988988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93E7A-06A1-5C1B-38BA-A7C1F1D32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5904E-D138-D77C-00B3-402D3CF06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3AD2C-811E-9037-C9CB-155EFF74A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879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30C01-0F7F-52A0-9037-2D3FF21E5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40BD9-1EB3-73F8-B2F9-E7F2E39A4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82B22E-7740-132C-641F-9AE727822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686CB-65EC-0124-7775-4A8B7E22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09D85-5872-31F4-B0AB-054CF1534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198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E5EAA-5EC5-C5AD-0ADA-24EDE461F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D5E89-CD6D-29BE-9EAC-48C2FB45DA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28DB38-5CE5-5C19-63CB-B6C8553756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0BD9FA-3944-B790-A263-B67D09DE5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3DF2B8-277F-43C5-E420-F89E1122F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71A0D-90DD-703E-2E3E-1E4BB82D1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104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F4C3E-63E9-FE1A-5960-B80E2F79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BAC73F-DB55-12A7-5A4F-C3C3F97CBA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1D0A80-F989-04BF-E739-F53FE103B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E05052-1505-249E-02F4-E0F70A8BAC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F52E79-14C6-C8CC-A8B8-CEBBE6CC59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597675-7170-B5DE-B861-54FE717D2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A4FD7F-0642-A8C8-BA57-8BE42D650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54D7BB-B9DC-07A8-4789-1057C6FAE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019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52DF1-E386-2156-947A-37185D120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8D1115-3E6B-5D71-6636-BB15EFCE7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F30CB1-A1E7-47D1-00F2-EA5B0C469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89C377-F01A-0363-0A85-5136ACCF2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747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1FEA2B-CBC6-4A4A-35C9-AC88EDD44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515C86-2449-B873-D3F3-33F4894D8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BCFDB-1D48-A87C-5830-4DCA4F330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969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CB1A4-3125-298E-0B9A-ED522FC12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209F1-BB7A-3AA8-62BC-0982381E5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F7E61B-57FC-F66C-52C9-E4DBB193FD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F1AEE4-3142-EF77-BB4E-B6715E671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A8816E-C11E-41F9-2B00-079E0CCEC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8D139-94B3-B2FD-E667-F21DC5E95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118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654AB-DB8E-7047-0288-02D532908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1E48CF-57C9-D066-99E2-CF6B3A0E4B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F2CC63-B55D-D620-95EF-8122064DD0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56E17-61A3-64C1-330F-59906D9D0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2BE1B0-BE9C-0517-B56E-BD05DED7E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E2994-C2BA-63E1-429C-DB812DCD5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149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6F43C7-25DB-AF8C-8333-BD5A177A1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3575D-8831-4C1B-F72B-3ECE62395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DD111-4355-16BF-57EB-CA1335693D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FA4EC0-F174-4D07-9030-8F9BB7B8B5C9}" type="datetimeFigureOut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32754-8D57-57FC-3524-88E46FBD9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7D4F0-1888-7AB8-E763-466B833C09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845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ir-nlp.github.io/cs2916/docs/2025/lectures/generative-ai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hantek.github.io/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C9260B-9711-0CE1-E680-D6CCA29087A9}"/>
              </a:ext>
            </a:extLst>
          </p:cNvPr>
          <p:cNvSpPr txBox="1"/>
          <p:nvPr/>
        </p:nvSpPr>
        <p:spPr>
          <a:xfrm>
            <a:off x="2212258" y="257294"/>
            <a:ext cx="7206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2"/>
              </a:rPr>
              <a:t>Generative AI and Introduction | </a:t>
            </a:r>
            <a:r>
              <a:rPr lang="zh-CN" altLang="en-US" dirty="0">
                <a:hlinkClick r:id="rId2"/>
              </a:rPr>
              <a:t>大语言模型（</a:t>
            </a:r>
            <a:r>
              <a:rPr lang="en-US" altLang="zh-CN" dirty="0">
                <a:hlinkClick r:id="rId2"/>
              </a:rPr>
              <a:t>Large Language Models</a:t>
            </a:r>
            <a:r>
              <a:rPr lang="zh-CN" altLang="en-US" dirty="0">
                <a:hlinkClick r:id="rId2"/>
              </a:rPr>
              <a:t>）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45A6BF-09BD-DA77-4015-F1AE7EDA8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37" y="1154233"/>
            <a:ext cx="10668925" cy="454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95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D75EB-FC71-EA34-EE67-6E434F85E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64A99C-26EE-228B-5D44-F819F12F1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88" y="1151795"/>
            <a:ext cx="10837153" cy="34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89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440A5-A61C-873A-8935-0F14CF40E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289D28-F498-2993-B910-96DF148F0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42" y="131056"/>
            <a:ext cx="11138997" cy="626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62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17205-F0FC-FBB6-8392-71DACCAC4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ABAB66-C2E8-79FE-E1B8-CD9927C173DA}"/>
              </a:ext>
            </a:extLst>
          </p:cNvPr>
          <p:cNvSpPr txBox="1"/>
          <p:nvPr/>
        </p:nvSpPr>
        <p:spPr>
          <a:xfrm>
            <a:off x="130216" y="307654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GPT-3 </a:t>
            </a:r>
            <a:r>
              <a:rPr lang="zh-CN" altLang="en-US" sz="1800" b="0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有</a:t>
            </a:r>
            <a:r>
              <a:rPr lang="en-US" altLang="zh-CN" sz="1800" b="0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96 </a:t>
            </a:r>
            <a:r>
              <a:rPr lang="zh-CN" altLang="en-US" sz="1800" b="0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层， 每层</a:t>
            </a:r>
            <a:r>
              <a:rPr lang="en-US" altLang="zh-CN" sz="1800" b="0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98</a:t>
            </a:r>
            <a:r>
              <a:rPr lang="zh-CN" altLang="en-US" sz="1800" b="0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个头，每个头</a:t>
            </a:r>
            <a:r>
              <a:rPr lang="en-US" altLang="zh-CN" sz="1800" b="0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128</a:t>
            </a:r>
            <a:r>
              <a:rPr lang="zh-CN" altLang="en-US" sz="1800" b="0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维度，那么整个模型的参数体量是多少，是如何计算的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68A92B-4D87-DE88-08BE-8947AA7BE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86" y="1532971"/>
            <a:ext cx="6278092" cy="359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646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A2337-0CB8-6951-00D2-C99B3B1A9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76EDEB-E76C-A8C4-3774-3F2D1F2E6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907"/>
            <a:ext cx="6585995" cy="65101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DF1C16-0BED-0352-3373-7077706CD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816" y="658865"/>
            <a:ext cx="2265744" cy="466129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A07760-388D-3CFE-05D9-D517741B9B6D}"/>
              </a:ext>
            </a:extLst>
          </p:cNvPr>
          <p:cNvCxnSpPr/>
          <p:nvPr/>
        </p:nvCxnSpPr>
        <p:spPr>
          <a:xfrm>
            <a:off x="2479040" y="883920"/>
            <a:ext cx="4927600" cy="2946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D24C02-8FBA-41B3-7157-1ED8CFD5A76B}"/>
              </a:ext>
            </a:extLst>
          </p:cNvPr>
          <p:cNvCxnSpPr/>
          <p:nvPr/>
        </p:nvCxnSpPr>
        <p:spPr>
          <a:xfrm flipV="1">
            <a:off x="1737360" y="2235200"/>
            <a:ext cx="5506720" cy="619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713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BFFCB-D255-B881-41FA-2B7608117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E7B4B7-CC67-8B8D-9048-53066BEDA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25" y="825339"/>
            <a:ext cx="7996395" cy="53975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0C7D62-C9A6-5A46-9E4C-03F49B47A1A9}"/>
              </a:ext>
            </a:extLst>
          </p:cNvPr>
          <p:cNvSpPr txBox="1"/>
          <p:nvPr/>
        </p:nvSpPr>
        <p:spPr>
          <a:xfrm>
            <a:off x="6624320" y="2684026"/>
            <a:ext cx="206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617M</a:t>
            </a:r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4163E-E61A-2942-8C96-BA9FD7F22D9D}"/>
              </a:ext>
            </a:extLst>
          </p:cNvPr>
          <p:cNvSpPr txBox="1"/>
          <p:nvPr/>
        </p:nvSpPr>
        <p:spPr>
          <a:xfrm>
            <a:off x="4206240" y="3964186"/>
            <a:ext cx="206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25MM</a:t>
            </a:r>
            <a:endParaRPr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70C1E2-DD0E-CA7B-8A4F-21F6B12E6618}"/>
              </a:ext>
            </a:extLst>
          </p:cNvPr>
          <p:cNvSpPr txBox="1"/>
          <p:nvPr/>
        </p:nvSpPr>
        <p:spPr>
          <a:xfrm>
            <a:off x="6624320" y="5049520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highlight>
                  <a:srgbClr val="FFFF00"/>
                </a:highlight>
              </a:rPr>
              <a:t>1750</a:t>
            </a:r>
            <a:r>
              <a:rPr lang="zh-CN" altLang="en-US" b="1" dirty="0">
                <a:highlight>
                  <a:srgbClr val="FFFF00"/>
                </a:highlight>
              </a:rPr>
              <a:t>亿</a:t>
            </a:r>
          </a:p>
        </p:txBody>
      </p:sp>
    </p:spTree>
    <p:extLst>
      <p:ext uri="{BB962C8B-B14F-4D97-AF65-F5344CB8AC3E}">
        <p14:creationId xmlns:p14="http://schemas.microsoft.com/office/powerpoint/2010/main" val="2259262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A82490-9109-1A91-69F0-B35D4F7E4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34" y="523057"/>
            <a:ext cx="9612985" cy="4936157"/>
          </a:xfrm>
          <a:prstGeom prst="rect">
            <a:avLst/>
          </a:prstGeom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F5E27053-2F43-B4E9-717D-CE0CC49500DC}"/>
              </a:ext>
            </a:extLst>
          </p:cNvPr>
          <p:cNvSpPr/>
          <p:nvPr/>
        </p:nvSpPr>
        <p:spPr>
          <a:xfrm>
            <a:off x="2540000" y="1945640"/>
            <a:ext cx="243840" cy="518160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80B483-D492-0E26-9070-19D3AE685ABC}"/>
              </a:ext>
            </a:extLst>
          </p:cNvPr>
          <p:cNvSpPr txBox="1"/>
          <p:nvPr/>
        </p:nvSpPr>
        <p:spPr>
          <a:xfrm>
            <a:off x="9083040" y="1463040"/>
            <a:ext cx="2479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175B </a:t>
            </a:r>
            <a:r>
              <a:rPr lang="zh-CN" altLang="en-US" dirty="0"/>
              <a:t>参数</a:t>
            </a:r>
            <a:endParaRPr lang="en-US" altLang="zh-CN" dirty="0"/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500B </a:t>
            </a:r>
            <a:r>
              <a:rPr lang="zh-CN" altLang="en-US" dirty="0"/>
              <a:t>数据</a:t>
            </a:r>
            <a:endParaRPr lang="en-US" altLang="zh-CN" dirty="0"/>
          </a:p>
          <a:p>
            <a:r>
              <a:rPr lang="en-US" altLang="zh-CN" dirty="0"/>
              <a:t>=&gt;</a:t>
            </a:r>
            <a:r>
              <a:rPr lang="zh-CN" altLang="en-US" dirty="0">
                <a:solidFill>
                  <a:srgbClr val="FF0000"/>
                </a:solidFill>
              </a:rPr>
              <a:t>预训练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没训透</a:t>
            </a:r>
          </a:p>
        </p:txBody>
      </p:sp>
    </p:spTree>
    <p:extLst>
      <p:ext uri="{BB962C8B-B14F-4D97-AF65-F5344CB8AC3E}">
        <p14:creationId xmlns:p14="http://schemas.microsoft.com/office/powerpoint/2010/main" val="951168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6F721-410E-D381-B7B3-E3C58BA12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9F4D6F-8D46-71C8-99B4-68BE927AA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59" y="68289"/>
            <a:ext cx="10874682" cy="67214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F48F2E-8D22-D53F-09FB-04030E47860E}"/>
              </a:ext>
            </a:extLst>
          </p:cNvPr>
          <p:cNvSpPr txBox="1"/>
          <p:nvPr/>
        </p:nvSpPr>
        <p:spPr>
          <a:xfrm>
            <a:off x="8117840" y="1608852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</a:rPr>
              <a:t>训透： </a:t>
            </a:r>
            <a:r>
              <a:rPr lang="en-US" altLang="zh-CN" dirty="0">
                <a:solidFill>
                  <a:srgbClr val="00B0F0"/>
                </a:solidFill>
              </a:rPr>
              <a:t>1 vs 20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E29374-9ADB-B812-8809-3E7084F0C257}"/>
              </a:ext>
            </a:extLst>
          </p:cNvPr>
          <p:cNvSpPr txBox="1"/>
          <p:nvPr/>
        </p:nvSpPr>
        <p:spPr>
          <a:xfrm>
            <a:off x="3048000" y="6191012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</a:rPr>
              <a:t>SFT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C9320E-CC43-5812-D76F-594CD66FC583}"/>
              </a:ext>
            </a:extLst>
          </p:cNvPr>
          <p:cNvSpPr txBox="1"/>
          <p:nvPr/>
        </p:nvSpPr>
        <p:spPr>
          <a:xfrm>
            <a:off x="9001760" y="6488668"/>
            <a:ext cx="6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</a:rPr>
              <a:t>15T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0CA030-ACC9-025F-6F41-B796AC792BD5}"/>
              </a:ext>
            </a:extLst>
          </p:cNvPr>
          <p:cNvSpPr txBox="1"/>
          <p:nvPr/>
        </p:nvSpPr>
        <p:spPr>
          <a:xfrm>
            <a:off x="10342880" y="3972560"/>
            <a:ext cx="163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B0F0"/>
                </a:solidFill>
              </a:rPr>
              <a:t>600B: LLM2’s process data</a:t>
            </a:r>
            <a:endParaRPr lang="zh-CN" altLang="en-US" b="1" dirty="0">
              <a:solidFill>
                <a:srgbClr val="00B0F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730F86-FDB0-B903-821D-8463F3412A88}"/>
              </a:ext>
            </a:extLst>
          </p:cNvPr>
          <p:cNvSpPr/>
          <p:nvPr/>
        </p:nvSpPr>
        <p:spPr>
          <a:xfrm>
            <a:off x="10190480" y="4879817"/>
            <a:ext cx="1940560" cy="9418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比例：</a:t>
            </a:r>
            <a:endParaRPr lang="en-US" altLang="zh-CN" sz="1200" dirty="0">
              <a:solidFill>
                <a:srgbClr val="FF000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那奎斯特采样定理么</a:t>
            </a:r>
            <a:r>
              <a:rPr lang="en-US" altLang="zh-CN" sz="1200" dirty="0">
                <a:solidFill>
                  <a:srgbClr val="FF0000"/>
                </a:solidFill>
              </a:rPr>
              <a:t>??</a:t>
            </a:r>
          </a:p>
          <a:p>
            <a:pPr algn="ctr"/>
            <a:endParaRPr lang="en-US" altLang="zh-CN" sz="1200" dirty="0">
              <a:solidFill>
                <a:srgbClr val="FF000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信息冗余度？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1BD62E52-B614-02FD-FCED-44083E3A18AB}"/>
              </a:ext>
            </a:extLst>
          </p:cNvPr>
          <p:cNvSpPr/>
          <p:nvPr/>
        </p:nvSpPr>
        <p:spPr>
          <a:xfrm>
            <a:off x="1524000" y="3429000"/>
            <a:ext cx="121920" cy="228600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985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0E2A3F-823D-4619-8115-89DBB195C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27" y="373202"/>
            <a:ext cx="9525825" cy="40999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C5A060-2E9F-60B6-8AA6-253B5D316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55" y="4302683"/>
            <a:ext cx="6332769" cy="176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309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68D80C-DFC4-EB0C-2761-BA57D0C40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94" y="356663"/>
            <a:ext cx="8652845" cy="532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295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4229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88D154-F4DB-EC7A-43B5-2948A05AD9CB}"/>
              </a:ext>
            </a:extLst>
          </p:cNvPr>
          <p:cNvSpPr txBox="1"/>
          <p:nvPr/>
        </p:nvSpPr>
        <p:spPr>
          <a:xfrm>
            <a:off x="4159046" y="257786"/>
            <a:ext cx="2261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2"/>
              </a:rPr>
              <a:t>ZHOUHAN LIN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845CC7-361B-F291-6100-14571ACE4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056" y="862739"/>
            <a:ext cx="8675158" cy="573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69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1A60E-B5C6-94A4-C5D7-05D00F422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8876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3401C-0110-01C7-AAE8-753F1290D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28651F-E303-48C6-CB99-5E0823CBAA90}"/>
              </a:ext>
            </a:extLst>
          </p:cNvPr>
          <p:cNvSpPr txBox="1"/>
          <p:nvPr/>
        </p:nvSpPr>
        <p:spPr>
          <a:xfrm>
            <a:off x="284480" y="555675"/>
            <a:ext cx="7691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effectLst/>
                <a:latin typeface="ui-sans-serif"/>
              </a:rPr>
              <a:t>GPT-4 </a:t>
            </a:r>
            <a:r>
              <a:rPr lang="zh-CN" altLang="en-US" b="0" i="0" dirty="0">
                <a:effectLst/>
                <a:latin typeface="ui-sans-serif"/>
              </a:rPr>
              <a:t>采用了混合专家模型（</a:t>
            </a:r>
            <a:r>
              <a:rPr lang="en-US" altLang="zh-CN" b="0" i="0" dirty="0" err="1">
                <a:effectLst/>
                <a:latin typeface="ui-sans-serif"/>
              </a:rPr>
              <a:t>MoE</a:t>
            </a:r>
            <a:r>
              <a:rPr lang="zh-CN" altLang="en-US" b="0" i="0" dirty="0">
                <a:effectLst/>
                <a:latin typeface="ui-sans-serif"/>
              </a:rPr>
              <a:t>）架构，总参数约 </a:t>
            </a:r>
            <a:r>
              <a:rPr lang="en-US" altLang="zh-CN" b="0" i="0" dirty="0">
                <a:effectLst/>
                <a:latin typeface="ui-sans-serif"/>
              </a:rPr>
              <a:t>1.8 </a:t>
            </a:r>
            <a:r>
              <a:rPr lang="zh-CN" altLang="en-US" b="0" i="0" dirty="0">
                <a:effectLst/>
                <a:latin typeface="ui-sans-serif"/>
              </a:rPr>
              <a:t>万亿</a:t>
            </a:r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F62468-6176-D3BE-A9F5-0BF6B9FEE2B7}"/>
              </a:ext>
            </a:extLst>
          </p:cNvPr>
          <p:cNvSpPr txBox="1"/>
          <p:nvPr/>
        </p:nvSpPr>
        <p:spPr>
          <a:xfrm>
            <a:off x="9113520" y="596762"/>
            <a:ext cx="279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1800 0 00 00 0 000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EC806C-0279-EED0-89E3-27F9EF68D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" y="1349936"/>
            <a:ext cx="4943547" cy="32423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A4FA36-5F93-055F-6507-2CAC4F3B2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096" y="1349936"/>
            <a:ext cx="5832758" cy="434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60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2A20A-D775-A109-9893-8DFDDA537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FA75A8-7B80-C339-6850-1DD15E7D5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76" y="505295"/>
            <a:ext cx="6695683" cy="453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64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5D884-67F0-2662-7636-502D12701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DC0A72-72FD-E68C-7A76-16475D30E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77" y="218250"/>
            <a:ext cx="9298929" cy="531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559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50B73-0340-8A09-3A3F-28FE4E824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EDF805-1243-EB29-71DB-CFCED8024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77" y="108995"/>
            <a:ext cx="8839966" cy="51972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3B943C-BAD8-314B-BC1B-8F54708DC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936" y="2080035"/>
            <a:ext cx="6733344" cy="372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11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B5F3DA-F2FD-CBEE-2E67-87C100901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253" y="531896"/>
            <a:ext cx="8931414" cy="53878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A3A752-9664-D6C8-CA15-4B608C497A36}"/>
              </a:ext>
            </a:extLst>
          </p:cNvPr>
          <p:cNvSpPr txBox="1"/>
          <p:nvPr/>
        </p:nvSpPr>
        <p:spPr>
          <a:xfrm>
            <a:off x="365760" y="4673319"/>
            <a:ext cx="179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少幻觉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5B73DD-51F1-3C18-EEFD-96C4DA3D0141}"/>
              </a:ext>
            </a:extLst>
          </p:cNvPr>
          <p:cNvSpPr txBox="1"/>
          <p:nvPr/>
        </p:nvSpPr>
        <p:spPr>
          <a:xfrm>
            <a:off x="365760" y="3611601"/>
            <a:ext cx="179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安全</a:t>
            </a:r>
          </a:p>
        </p:txBody>
      </p:sp>
    </p:spTree>
    <p:extLst>
      <p:ext uri="{BB962C8B-B14F-4D97-AF65-F5344CB8AC3E}">
        <p14:creationId xmlns:p14="http://schemas.microsoft.com/office/powerpoint/2010/main" val="2568145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62FD95-DFD5-4BF3-1750-34A4F6449F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862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2187F-940F-4FE0-F37C-161536DD1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A6BC28-A1A2-5C41-AF4E-EC69A3025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88" y="247054"/>
            <a:ext cx="11486764" cy="616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7947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965E4-09C1-7D70-B330-BCA8E8ED1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3D1548-E46F-89C5-7066-25CEEF953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11" y="166557"/>
            <a:ext cx="11242194" cy="601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5285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22CCE-3869-3634-94A0-80643A68C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38568C-14F5-CE6F-C27A-80CBBE391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2" y="167149"/>
            <a:ext cx="12031856" cy="632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379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ACC85B-C926-F885-AA87-55E07ABE0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932" y="0"/>
            <a:ext cx="10222136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F21890-7AEB-5854-80C6-DA9246126490}"/>
              </a:ext>
            </a:extLst>
          </p:cNvPr>
          <p:cNvSpPr txBox="1"/>
          <p:nvPr/>
        </p:nvSpPr>
        <p:spPr>
          <a:xfrm>
            <a:off x="4674463" y="5345160"/>
            <a:ext cx="609985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而 </a:t>
            </a:r>
            <a:r>
              <a:rPr lang="en-US" altLang="zh-CN" sz="1800" b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K </a:t>
            </a:r>
            <a:r>
              <a:rPr lang="zh-CN" altLang="en-US" sz="1800" b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-US" altLang="zh-CN" sz="1800" b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V </a:t>
            </a:r>
            <a:r>
              <a:rPr lang="zh-CN" altLang="en-US" sz="1800" b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来自 </a:t>
            </a:r>
            <a:r>
              <a:rPr lang="en-US" altLang="zh-CN" sz="1800" b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zh-CN" altLang="en-US" sz="1800" b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，代表 “源语言里有哪些信息可以提供”。</a:t>
            </a:r>
            <a:endParaRPr lang="en-US" altLang="zh-CN" sz="1800" b="1" kern="1200" dirty="0">
              <a:solidFill>
                <a:srgbClr val="FF0000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Q </a:t>
            </a:r>
            <a:r>
              <a:rPr lang="zh-CN" altLang="en-US" b="1" dirty="0">
                <a:solidFill>
                  <a:srgbClr val="FF0000"/>
                </a:solidFill>
              </a:rPr>
              <a:t>来自 </a:t>
            </a:r>
            <a:r>
              <a:rPr lang="en-US" altLang="zh-CN" b="1" dirty="0">
                <a:solidFill>
                  <a:srgbClr val="FF0000"/>
                </a:solidFill>
              </a:rPr>
              <a:t>decoder </a:t>
            </a:r>
            <a:r>
              <a:rPr lang="zh-CN" altLang="en-US" b="1" dirty="0">
                <a:solidFill>
                  <a:srgbClr val="FF0000"/>
                </a:solidFill>
              </a:rPr>
              <a:t>的当前状态，代表 “我现在要生成下一个词，需要查询什么信息”</a:t>
            </a:r>
            <a:endParaRPr lang="zh-CN" altLang="en-US" sz="1800" b="1" kern="1200" dirty="0">
              <a:solidFill>
                <a:srgbClr val="FF0000"/>
              </a:solidFill>
              <a:effectLst/>
              <a:latin typeface="+mn-lt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8CC70E-6278-98F6-8784-0D43970C5295}"/>
              </a:ext>
            </a:extLst>
          </p:cNvPr>
          <p:cNvCxnSpPr/>
          <p:nvPr/>
        </p:nvCxnSpPr>
        <p:spPr>
          <a:xfrm flipH="1">
            <a:off x="5197033" y="4595149"/>
            <a:ext cx="798653" cy="7500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D9B9E8-F81A-9596-D833-19A9CFFDB973}"/>
              </a:ext>
            </a:extLst>
          </p:cNvPr>
          <p:cNvCxnSpPr>
            <a:cxnSpLocks/>
          </p:cNvCxnSpPr>
          <p:nvPr/>
        </p:nvCxnSpPr>
        <p:spPr>
          <a:xfrm flipH="1">
            <a:off x="5749072" y="4618299"/>
            <a:ext cx="802199" cy="7268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0000B6-854A-56FB-7867-771B24D62A14}"/>
              </a:ext>
            </a:extLst>
          </p:cNvPr>
          <p:cNvCxnSpPr/>
          <p:nvPr/>
        </p:nvCxnSpPr>
        <p:spPr>
          <a:xfrm flipH="1">
            <a:off x="5197033" y="4606724"/>
            <a:ext cx="1921397" cy="16667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7DD4BDFC-115C-E859-A5D0-28945F3C1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215" y="2748899"/>
            <a:ext cx="7101536" cy="1480837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1BFFA64-95A4-B3BF-3FFA-DFCDA2513AC2}"/>
              </a:ext>
            </a:extLst>
          </p:cNvPr>
          <p:cNvCxnSpPr/>
          <p:nvPr/>
        </p:nvCxnSpPr>
        <p:spPr>
          <a:xfrm flipV="1">
            <a:off x="2650603" y="2939970"/>
            <a:ext cx="2129741" cy="3240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9CD2017-1560-98AB-177A-4EAB22D677CD}"/>
              </a:ext>
            </a:extLst>
          </p:cNvPr>
          <p:cNvCxnSpPr>
            <a:cxnSpLocks/>
          </p:cNvCxnSpPr>
          <p:nvPr/>
        </p:nvCxnSpPr>
        <p:spPr>
          <a:xfrm flipV="1">
            <a:off x="4155311" y="3429000"/>
            <a:ext cx="798654" cy="2875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F696030-F688-00FA-50BA-B832DB23196D}"/>
              </a:ext>
            </a:extLst>
          </p:cNvPr>
          <p:cNvCxnSpPr>
            <a:cxnSpLocks/>
          </p:cNvCxnSpPr>
          <p:nvPr/>
        </p:nvCxnSpPr>
        <p:spPr>
          <a:xfrm>
            <a:off x="3912243" y="2863253"/>
            <a:ext cx="955972" cy="10048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854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31F0C-4E62-3B92-D1B9-F7D23AA50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CFCE92-7581-9F76-F58D-5ED593483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44" y="136687"/>
            <a:ext cx="11667130" cy="632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190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3FF1F-7516-92A3-FAA3-A486B9895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4658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4A342-5CCA-0B8F-0F5A-5F9E6EFEE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8356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22ECB-5CF1-E9FE-EA8E-20B2BD586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4247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D3645-6009-C8D5-F584-833221ABC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5635A3-76BB-87A2-80D2-45CDF8705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26" y="81320"/>
            <a:ext cx="9544335" cy="351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341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2F7F8A-5C67-3568-F438-D3014230E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820" y="1016064"/>
            <a:ext cx="9569313" cy="393073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C726824-E009-81D9-E522-11D1D268B2B2}"/>
              </a:ext>
            </a:extLst>
          </p:cNvPr>
          <p:cNvSpPr/>
          <p:nvPr/>
        </p:nvSpPr>
        <p:spPr>
          <a:xfrm>
            <a:off x="10637133" y="2546430"/>
            <a:ext cx="487047" cy="41668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7600A40-4A5E-6611-85F6-9E03A0C4045E}"/>
              </a:ext>
            </a:extLst>
          </p:cNvPr>
          <p:cNvSpPr/>
          <p:nvPr/>
        </p:nvSpPr>
        <p:spPr>
          <a:xfrm>
            <a:off x="10603318" y="4285140"/>
            <a:ext cx="487047" cy="41668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3814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ADFDB2B-D55F-EBE6-6DEC-85DD1F72ACFC}"/>
              </a:ext>
            </a:extLst>
          </p:cNvPr>
          <p:cNvSpPr txBox="1"/>
          <p:nvPr/>
        </p:nvSpPr>
        <p:spPr>
          <a:xfrm>
            <a:off x="211239" y="319625"/>
            <a:ext cx="60940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但是后期的大模型 只采用了</a:t>
            </a:r>
            <a:r>
              <a:rPr lang="en-US" altLang="zh-CN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 only </a:t>
            </a:r>
            <a:r>
              <a:rPr lang="zh-CN" alt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的架构，他</a:t>
            </a:r>
            <a:r>
              <a:rPr lang="zh-CN" altLang="en-US" sz="1800" b="0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是如何出来建模源语言内部的依赖关系，实现源语言与目标语言的对齐与信息传递 的呢？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3E4350-F2AD-D25A-6920-7DDBB665F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8919"/>
            <a:ext cx="5624047" cy="2903472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4AB6B40-0A29-C780-BDDC-CC47E8898E13}"/>
              </a:ext>
            </a:extLst>
          </p:cNvPr>
          <p:cNvSpPr/>
          <p:nvPr/>
        </p:nvSpPr>
        <p:spPr>
          <a:xfrm>
            <a:off x="1006997" y="4781666"/>
            <a:ext cx="487047" cy="41668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EF2E75B-0160-9402-2CFC-417E6C610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6255" y="1221651"/>
            <a:ext cx="5918701" cy="399800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68039E0-9855-1137-A7DC-81A9B23FCC10}"/>
              </a:ext>
            </a:extLst>
          </p:cNvPr>
          <p:cNvSpPr/>
          <p:nvPr/>
        </p:nvSpPr>
        <p:spPr>
          <a:xfrm>
            <a:off x="9283804" y="5277010"/>
            <a:ext cx="487047" cy="41668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6548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C76A1A-683C-EFBA-9F9B-4163BC4F1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664" y="1017071"/>
            <a:ext cx="8257445" cy="400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51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B4098F-A526-54EE-8305-033BD5BC5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92" y="147661"/>
            <a:ext cx="6450500" cy="642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64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76786D-8F76-05EA-0960-A09691FD2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68" y="266220"/>
            <a:ext cx="10994263" cy="553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4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b1aa2129-79ec-42c0-bfac-e5b7a0374572}" enabled="1" method="Privileged" siteId="{5d471751-9675-428d-917b-70f44f9630b0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740</TotalTime>
  <Words>576</Words>
  <Application>Microsoft Office PowerPoint</Application>
  <PresentationFormat>Widescreen</PresentationFormat>
  <Paragraphs>44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ui-sans-serif</vt:lpstr>
      <vt:lpstr>等线</vt:lpstr>
      <vt:lpstr>等线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Hongfei Qi (Nokia)</dc:creator>
  <cp:lastModifiedBy>Hongfei Qi (Nokia)</cp:lastModifiedBy>
  <cp:revision>299</cp:revision>
  <dcterms:created xsi:type="dcterms:W3CDTF">2026-02-10T07:01:04Z</dcterms:created>
  <dcterms:modified xsi:type="dcterms:W3CDTF">2026-02-13T13:04:10Z</dcterms:modified>
</cp:coreProperties>
</file>